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4"/>
  </p:sldMasterIdLst>
  <p:notesMasterIdLst>
    <p:notesMasterId r:id="rId26"/>
  </p:notesMasterIdLst>
  <p:handoutMasterIdLst>
    <p:handoutMasterId r:id="rId27"/>
  </p:handoutMasterIdLst>
  <p:sldIdLst>
    <p:sldId id="257" r:id="rId5"/>
    <p:sldId id="298" r:id="rId6"/>
    <p:sldId id="260" r:id="rId7"/>
    <p:sldId id="261" r:id="rId8"/>
    <p:sldId id="284" r:id="rId9"/>
    <p:sldId id="285" r:id="rId10"/>
    <p:sldId id="263" r:id="rId11"/>
    <p:sldId id="287" r:id="rId12"/>
    <p:sldId id="286" r:id="rId13"/>
    <p:sldId id="258" r:id="rId14"/>
    <p:sldId id="259" r:id="rId15"/>
    <p:sldId id="295" r:id="rId16"/>
    <p:sldId id="288" r:id="rId17"/>
    <p:sldId id="290" r:id="rId18"/>
    <p:sldId id="291" r:id="rId19"/>
    <p:sldId id="292" r:id="rId20"/>
    <p:sldId id="293" r:id="rId21"/>
    <p:sldId id="294" r:id="rId22"/>
    <p:sldId id="296" r:id="rId23"/>
    <p:sldId id="281" r:id="rId24"/>
    <p:sldId id="297" r:id="rId25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2">
          <p15:clr>
            <a:srgbClr val="A4A3A4"/>
          </p15:clr>
        </p15:guide>
        <p15:guide id="2" orient="horz" pos="354">
          <p15:clr>
            <a:srgbClr val="A4A3A4"/>
          </p15:clr>
        </p15:guide>
        <p15:guide id="3" orient="horz" pos="2170">
          <p15:clr>
            <a:srgbClr val="A4A3A4"/>
          </p15:clr>
        </p15:guide>
        <p15:guide id="4" orient="horz" pos="954">
          <p15:clr>
            <a:srgbClr val="A4A3A4"/>
          </p15:clr>
        </p15:guide>
        <p15:guide id="5" orient="horz" pos="1706">
          <p15:clr>
            <a:srgbClr val="A4A3A4"/>
          </p15:clr>
        </p15:guide>
        <p15:guide id="6" orient="horz" pos="986">
          <p15:clr>
            <a:srgbClr val="A4A3A4"/>
          </p15:clr>
        </p15:guide>
        <p15:guide id="7" orient="horz" pos="2074">
          <p15:clr>
            <a:srgbClr val="A4A3A4"/>
          </p15:clr>
        </p15:guide>
        <p15:guide id="8" pos="391">
          <p15:clr>
            <a:srgbClr val="A4A3A4"/>
          </p15:clr>
        </p15:guide>
        <p15:guide id="9" pos="6975">
          <p15:clr>
            <a:srgbClr val="A4A3A4"/>
          </p15:clr>
        </p15:guide>
        <p15:guide id="10" pos="3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C200"/>
    <a:srgbClr val="F07E0A"/>
    <a:srgbClr val="002E45"/>
    <a:srgbClr val="2A512C"/>
    <a:srgbClr val="F8B66E"/>
    <a:srgbClr val="4C8026"/>
    <a:srgbClr val="009AB2"/>
    <a:srgbClr val="FACDCA"/>
    <a:srgbClr val="C14844"/>
    <a:srgbClr val="9AC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9CA79-261A-4014-9811-75FB8770BD88}" v="185" dt="2020-01-14T11:12:21.248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796" autoAdjust="0"/>
  </p:normalViewPr>
  <p:slideViewPr>
    <p:cSldViewPr snapToGrid="0" snapToObjects="1">
      <p:cViewPr varScale="1">
        <p:scale>
          <a:sx n="125" d="100"/>
          <a:sy n="125" d="100"/>
        </p:scale>
        <p:origin x="114" y="90"/>
      </p:cViewPr>
      <p:guideLst>
        <p:guide orient="horz" pos="3802"/>
        <p:guide orient="horz" pos="354"/>
        <p:guide orient="horz" pos="2170"/>
        <p:guide orient="horz" pos="954"/>
        <p:guide orient="horz" pos="1706"/>
        <p:guide orient="horz" pos="986"/>
        <p:guide orient="horz" pos="2074"/>
        <p:guide pos="391"/>
        <p:guide pos="6975"/>
        <p:guide pos="37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1056"/>
    </p:cViewPr>
  </p:sorterViewPr>
  <p:notesViewPr>
    <p:cSldViewPr snapToGrid="0" snapToObjects="1">
      <p:cViewPr varScale="1">
        <p:scale>
          <a:sx n="95" d="100"/>
          <a:sy n="95" d="100"/>
        </p:scale>
        <p:origin x="36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l" userId="10eefdcb-0ba7-452b-b2e1-2d042f6d7bc5" providerId="ADAL" clId="{F81BA67E-275D-4FCE-9F21-112A8C27CD09}"/>
    <pc:docChg chg="delSld modSld sldOrd">
      <pc:chgData name="Paul Mal" userId="10eefdcb-0ba7-452b-b2e1-2d042f6d7bc5" providerId="ADAL" clId="{F81BA67E-275D-4FCE-9F21-112A8C27CD09}" dt="2020-01-14T11:12:21.248" v="184"/>
      <pc:docMkLst>
        <pc:docMk/>
      </pc:docMkLst>
      <pc:sldChg chg="del">
        <pc:chgData name="Paul Mal" userId="10eefdcb-0ba7-452b-b2e1-2d042f6d7bc5" providerId="ADAL" clId="{F81BA67E-275D-4FCE-9F21-112A8C27CD09}" dt="2020-01-14T11:09:45.570" v="1" actId="2696"/>
        <pc:sldMkLst>
          <pc:docMk/>
          <pc:sldMk cId="1135699638" sldId="283"/>
        </pc:sldMkLst>
      </pc:sldChg>
      <pc:sldChg chg="modSp ord">
        <pc:chgData name="Paul Mal" userId="10eefdcb-0ba7-452b-b2e1-2d042f6d7bc5" providerId="ADAL" clId="{F81BA67E-275D-4FCE-9F21-112A8C27CD09}" dt="2020-01-14T11:12:21.248" v="184"/>
        <pc:sldMkLst>
          <pc:docMk/>
          <pc:sldMk cId="2592834857" sldId="297"/>
        </pc:sldMkLst>
        <pc:spChg chg="mod">
          <ac:chgData name="Paul Mal" userId="10eefdcb-0ba7-452b-b2e1-2d042f6d7bc5" providerId="ADAL" clId="{F81BA67E-275D-4FCE-9F21-112A8C27CD09}" dt="2020-01-14T11:11:42.399" v="183" actId="14"/>
          <ac:spMkLst>
            <pc:docMk/>
            <pc:sldMk cId="2592834857" sldId="297"/>
            <ac:spMk id="3" creationId="{7147720C-6CCF-477F-AD73-8B48DB24F4B4}"/>
          </ac:spMkLst>
        </pc:spChg>
      </pc:sldChg>
      <pc:sldChg chg="del">
        <pc:chgData name="Paul Mal" userId="10eefdcb-0ba7-452b-b2e1-2d042f6d7bc5" providerId="ADAL" clId="{F81BA67E-275D-4FCE-9F21-112A8C27CD09}" dt="2020-01-14T11:09:40.523" v="0" actId="2696"/>
        <pc:sldMkLst>
          <pc:docMk/>
          <pc:sldMk cId="1688294229" sldId="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CF24-3E30-6F45-8508-063136DBE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5ABA9-268C-904D-BA5F-A75B4C00F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52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CDAD1-720D-1246-90C4-930A0009B70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9F813-9AFC-964D-A8FB-CF21BEE11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00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Unlike other funders we only use RF for </a:t>
            </a:r>
            <a:r>
              <a:rPr lang="en-GB" dirty="0" err="1"/>
              <a:t>EogR</a:t>
            </a:r>
            <a:r>
              <a:rPr lang="en-GB" dirty="0"/>
              <a:t>, and not 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9F813-9AFC-964D-A8FB-CF21BEE11B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7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ase read this fir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1604" y="2659172"/>
            <a:ext cx="107016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Choose this template if you want the full Wellcome branding (including our new font) to display in your presentation. 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If you are presenting on a Wellcome computer/laptop, all fonts will always work.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If you are presenting outside Wellcome and want the font to display, you must do one of the following:</a:t>
            </a:r>
            <a:endParaRPr lang="en-GB" dirty="0">
              <a:solidFill>
                <a:srgbClr val="FFFFFF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Present from your own laptop with the Wellcome Bold font installed (IT can help with this)</a:t>
            </a:r>
            <a:endParaRPr lang="en-GB" dirty="0">
              <a:solidFill>
                <a:srgbClr val="FFFFFF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Supply the Wellcome Bold font to your destination computer for uploading (the font file is available from the Communications SharePoint site on </a:t>
            </a:r>
            <a:r>
              <a:rPr lang="en-US" dirty="0" err="1">
                <a:solidFill>
                  <a:srgbClr val="FFFFFF"/>
                </a:solidFill>
              </a:rPr>
              <a:t>Trustnet</a:t>
            </a:r>
            <a:r>
              <a:rPr lang="en-US" dirty="0">
                <a:solidFill>
                  <a:srgbClr val="FFFFFF"/>
                </a:solidFill>
              </a:rPr>
              <a:t>)</a:t>
            </a:r>
            <a:endParaRPr lang="en-GB" dirty="0">
              <a:solidFill>
                <a:srgbClr val="FFFFFF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Save your presentation as a PDF (animations and video will not work)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If this doesn’t work for you, choose the ‘Arial’ template instead, which only uses the Arial system font.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73899" y="5876339"/>
            <a:ext cx="630739" cy="707024"/>
          </a:xfrm>
          <a:prstGeom prst="rect">
            <a:avLst/>
          </a:prstGeom>
          <a:solidFill>
            <a:srgbClr val="FF0F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26269" y="355624"/>
            <a:ext cx="1044763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b="0" i="0" dirty="0">
                <a:solidFill>
                  <a:srgbClr val="FFFFFF"/>
                </a:solidFill>
                <a:latin typeface="+mj-lt"/>
              </a:rPr>
              <a:t>Please read this </a:t>
            </a:r>
            <a:br>
              <a:rPr lang="en-US" sz="6600" b="0" i="0" dirty="0">
                <a:solidFill>
                  <a:srgbClr val="FFFFFF"/>
                </a:solidFill>
                <a:latin typeface="+mj-lt"/>
              </a:rPr>
            </a:br>
            <a:r>
              <a:rPr lang="en-US" sz="6600" b="0" i="0" dirty="0">
                <a:solidFill>
                  <a:srgbClr val="FFFFFF"/>
                </a:solidFill>
                <a:latin typeface="+mj-lt"/>
              </a:rPr>
              <a:t>before you begin</a:t>
            </a:r>
          </a:p>
        </p:txBody>
      </p:sp>
    </p:spTree>
    <p:extLst>
      <p:ext uri="{BB962C8B-B14F-4D97-AF65-F5344CB8AC3E}">
        <p14:creationId xmlns:p14="http://schemas.microsoft.com/office/powerpoint/2010/main" val="178313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break (Avocad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622301"/>
            <a:ext cx="10452101" cy="4932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This is where a section title goes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2038" y="6105526"/>
            <a:ext cx="495300" cy="4953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2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break (Amber Ale)">
    <p:bg>
      <p:bgPr>
        <a:solidFill>
          <a:srgbClr val="F07E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622301"/>
            <a:ext cx="10452101" cy="4932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This is where a section title goes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2038" y="6105526"/>
            <a:ext cx="495300" cy="495300"/>
          </a:xfrm>
          <a:prstGeom prst="rect">
            <a:avLst/>
          </a:prstGeom>
          <a:solidFill>
            <a:srgbClr val="F07E0A"/>
          </a:solidFill>
        </p:spPr>
      </p:pic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4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break (Runny Yolk)">
    <p:bg>
      <p:bgPr>
        <a:solidFill>
          <a:srgbClr val="FE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622301"/>
            <a:ext cx="10452101" cy="4932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This is where a section title goes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2038" y="6105526"/>
            <a:ext cx="495300" cy="495300"/>
          </a:xfrm>
          <a:prstGeom prst="rect">
            <a:avLst/>
          </a:prstGeom>
          <a:solidFill>
            <a:srgbClr val="FEC200"/>
          </a:solidFill>
        </p:spPr>
      </p:pic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7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break (Rare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622301"/>
            <a:ext cx="10452101" cy="4932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This is where a section title goes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2038" y="6105526"/>
            <a:ext cx="495300" cy="4953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0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break (Brogue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622301"/>
            <a:ext cx="10452101" cy="4932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This is where a section title goes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2038" y="6105526"/>
            <a:ext cx="495300" cy="4953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5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+Content (2x Co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620713" y="649549"/>
            <a:ext cx="10457658" cy="1096963"/>
          </a:xfrm>
        </p:spPr>
        <p:txBody>
          <a:bodyPr anchor="ctr">
            <a:normAutofit/>
          </a:bodyPr>
          <a:lstStyle>
            <a:lvl1pPr>
              <a:defRPr sz="6000" baseline="0">
                <a:solidFill>
                  <a:srgbClr val="60BFCE"/>
                </a:solidFill>
              </a:defRPr>
            </a:lvl1pPr>
          </a:lstStyle>
          <a:p>
            <a:r>
              <a:rPr lang="en-US" dirty="0"/>
              <a:t>2 columns title</a:t>
            </a:r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20712" y="2121777"/>
            <a:ext cx="10440987" cy="469023"/>
          </a:xfr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Font typeface="Arial"/>
              <a:buNone/>
              <a:defRPr sz="30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Subheading if needed (keep to one line)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2794000"/>
            <a:ext cx="5050699" cy="419100"/>
          </a:xfrm>
        </p:spPr>
        <p:txBody>
          <a:bodyPr anchor="ctr">
            <a:noAutofit/>
          </a:bodyPr>
          <a:lstStyle>
            <a:lvl1pPr>
              <a:defRPr sz="2400" b="1"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Heading goes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05579" y="2794000"/>
            <a:ext cx="5056119" cy="419100"/>
          </a:xfrm>
        </p:spPr>
        <p:txBody>
          <a:bodyPr anchor="ctr">
            <a:noAutofit/>
          </a:bodyPr>
          <a:lstStyle>
            <a:lvl1pPr>
              <a:defRPr sz="2400" b="1"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Points to remember: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0712" y="3371850"/>
            <a:ext cx="5050699" cy="2663826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2400"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Body text here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7"/>
          </p:nvPr>
        </p:nvSpPr>
        <p:spPr>
          <a:xfrm>
            <a:off x="6005580" y="3371849"/>
            <a:ext cx="5072790" cy="266382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</a:defRPr>
            </a:lvl1pPr>
            <a:lvl2pPr marL="742950" indent="-285750"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228600"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4pPr>
            <a:lvl5pPr marL="2057400" indent="-228600"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84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Quote (Bora Bora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570538" y="787401"/>
            <a:ext cx="563562" cy="3962398"/>
            <a:chOff x="5464969" y="850901"/>
            <a:chExt cx="774700" cy="4373862"/>
          </a:xfrm>
        </p:grpSpPr>
        <p:sp>
          <p:nvSpPr>
            <p:cNvPr id="2" name="Rectangle 1"/>
            <p:cNvSpPr/>
            <p:nvPr userDrawn="1"/>
          </p:nvSpPr>
          <p:spPr>
            <a:xfrm>
              <a:off x="5464969" y="850901"/>
              <a:ext cx="774700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64969" y="5066013"/>
              <a:ext cx="774700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1308100"/>
            <a:ext cx="10452101" cy="2866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lang="en-US" sz="7200" b="1" u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“This is where a nice bold quote goes”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7063" y="5253038"/>
            <a:ext cx="10452100" cy="673672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Attributed to…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172700" y="6083300"/>
            <a:ext cx="1531938" cy="500063"/>
          </a:xfrm>
          <a:prstGeom prst="rect">
            <a:avLst/>
          </a:prstGeom>
          <a:solidFill>
            <a:srgbClr val="60B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7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Quote (Avocad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570538" y="787401"/>
            <a:ext cx="563562" cy="3962398"/>
            <a:chOff x="5464969" y="850901"/>
            <a:chExt cx="774700" cy="4373862"/>
          </a:xfrm>
        </p:grpSpPr>
        <p:sp>
          <p:nvSpPr>
            <p:cNvPr id="2" name="Rectangle 1"/>
            <p:cNvSpPr/>
            <p:nvPr userDrawn="1"/>
          </p:nvSpPr>
          <p:spPr>
            <a:xfrm>
              <a:off x="5464969" y="850901"/>
              <a:ext cx="774700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64969" y="5066013"/>
              <a:ext cx="774700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1308100"/>
            <a:ext cx="10452101" cy="2866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lang="en-US" sz="7200" b="1" u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“This is where a nice bold quote goes”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7063" y="5253038"/>
            <a:ext cx="10452100" cy="673672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Attributed to…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172700" y="6083300"/>
            <a:ext cx="1531938" cy="5000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07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Quote (Amber Ale)">
    <p:bg>
      <p:bgPr>
        <a:solidFill>
          <a:srgbClr val="F07E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570538" y="787401"/>
            <a:ext cx="563562" cy="3962398"/>
            <a:chOff x="5464969" y="850901"/>
            <a:chExt cx="774700" cy="4373862"/>
          </a:xfrm>
        </p:grpSpPr>
        <p:sp>
          <p:nvSpPr>
            <p:cNvPr id="2" name="Rectangle 1"/>
            <p:cNvSpPr/>
            <p:nvPr userDrawn="1"/>
          </p:nvSpPr>
          <p:spPr>
            <a:xfrm>
              <a:off x="5464969" y="850901"/>
              <a:ext cx="774700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64969" y="5066013"/>
              <a:ext cx="774700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1308100"/>
            <a:ext cx="10452101" cy="2866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lang="en-US" sz="7200" b="1" u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“This is where a nice bold quote goes”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7063" y="5253038"/>
            <a:ext cx="10452100" cy="673672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Attributed to…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172700" y="6083300"/>
            <a:ext cx="1531938" cy="500063"/>
          </a:xfrm>
          <a:prstGeom prst="rect">
            <a:avLst/>
          </a:prstGeom>
          <a:solidFill>
            <a:srgbClr val="F07E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Facts+stats (Runny Yolk)">
    <p:bg>
      <p:bgPr>
        <a:solidFill>
          <a:srgbClr val="FE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1308100"/>
            <a:ext cx="10452101" cy="2866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lang="en-US" sz="7200" b="1" u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Facts and stats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7063" y="5253038"/>
            <a:ext cx="10452100" cy="673672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Attributed to…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172700" y="6083300"/>
            <a:ext cx="1531938" cy="500063"/>
          </a:xfrm>
          <a:prstGeom prst="rect">
            <a:avLst/>
          </a:prstGeom>
          <a:solidFill>
            <a:srgbClr val="FEC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9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Bora Bor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85400" y="5956300"/>
            <a:ext cx="1519238" cy="6270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5192713"/>
            <a:ext cx="10452100" cy="9271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Joe </a:t>
            </a:r>
            <a:r>
              <a:rPr lang="en-GB" dirty="0" err="1"/>
              <a:t>Bloggs</a:t>
            </a:r>
            <a:r>
              <a:rPr lang="en-GB" dirty="0"/>
              <a:t>, June 27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20713" y="1881319"/>
            <a:ext cx="10457657" cy="1293681"/>
          </a:xfrm>
        </p:spPr>
        <p:txBody>
          <a:bodyPr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Headline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3543300"/>
            <a:ext cx="10452100" cy="68580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 goes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0"/>
            <a:ext cx="1565275" cy="15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45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Facts+stats (Rare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1308100"/>
            <a:ext cx="10452101" cy="2866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lang="en-US" sz="7200" b="1" u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Facts and stats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7063" y="5253038"/>
            <a:ext cx="10452100" cy="673672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Attributed to…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172700" y="6083300"/>
            <a:ext cx="1531938" cy="500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53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Facts+stats (Brogue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1308100"/>
            <a:ext cx="10452101" cy="2866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lang="en-US" sz="7200" b="1" u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Facts and stats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7063" y="5253038"/>
            <a:ext cx="10452100" cy="673672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Attributed to…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172700" y="6083300"/>
            <a:ext cx="1531938" cy="5000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87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649549"/>
            <a:ext cx="10452101" cy="1096963"/>
          </a:xfrm>
        </p:spPr>
        <p:txBody>
          <a:bodyPr anchor="ctr">
            <a:normAutofit/>
          </a:bodyPr>
          <a:lstStyle>
            <a:lvl1pPr>
              <a:defRPr sz="6000" baseline="0">
                <a:solidFill>
                  <a:srgbClr val="60BFCE"/>
                </a:solidFill>
              </a:defRPr>
            </a:lvl1pPr>
          </a:lstStyle>
          <a:p>
            <a:r>
              <a:rPr lang="en-US" dirty="0"/>
              <a:t>Text &amp; 1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26269" y="2561867"/>
            <a:ext cx="5410200" cy="3473808"/>
          </a:xfrm>
          <a:noFill/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387308" y="3003649"/>
            <a:ext cx="4691062" cy="3032027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2400"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Body text here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2" y="2477134"/>
            <a:ext cx="4696618" cy="369332"/>
          </a:xfrm>
        </p:spPr>
        <p:txBody>
          <a:bodyPr wrap="square" anchor="b">
            <a:noAutofit/>
          </a:bodyPr>
          <a:lstStyle>
            <a:lvl1pPr>
              <a:defRPr sz="2400" b="1"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Heading goes here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39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ext+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649549"/>
            <a:ext cx="10452101" cy="1096963"/>
          </a:xfrm>
        </p:spPr>
        <p:txBody>
          <a:bodyPr anchor="ctr">
            <a:normAutofit/>
          </a:bodyPr>
          <a:lstStyle>
            <a:lvl1pPr>
              <a:defRPr sz="6000" baseline="0">
                <a:solidFill>
                  <a:srgbClr val="60BFCE"/>
                </a:solidFill>
              </a:defRPr>
            </a:lvl1pPr>
          </a:lstStyle>
          <a:p>
            <a:r>
              <a:rPr lang="en-US" dirty="0"/>
              <a:t>Text &amp; 2 images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684841" y="2561867"/>
            <a:ext cx="2526849" cy="3473808"/>
          </a:xfrm>
          <a:noFill/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0F2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551521" y="2561867"/>
            <a:ext cx="2526849" cy="3473808"/>
          </a:xfrm>
          <a:noFill/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FF0F2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3003649"/>
            <a:ext cx="4691062" cy="3032027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2400"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Body text here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1825" y="2477134"/>
            <a:ext cx="4696618" cy="369332"/>
          </a:xfrm>
        </p:spPr>
        <p:txBody>
          <a:bodyPr wrap="square" anchor="b">
            <a:noAutofit/>
          </a:bodyPr>
          <a:lstStyle>
            <a:lvl1pPr>
              <a:defRPr sz="2400" b="1"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Heading goes here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39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6268" y="584200"/>
            <a:ext cx="5050632" cy="5451475"/>
          </a:xfrm>
          <a:noFill/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027738" y="584200"/>
            <a:ext cx="5050632" cy="5451475"/>
          </a:xfrm>
          <a:noFill/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85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Full bleed image">
    <p:bg>
      <p:bgPr>
        <a:solidFill>
          <a:srgbClr val="60B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1704638" cy="6583363"/>
          </a:xfrm>
          <a:noFill/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FFE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full bleed image</a:t>
            </a:r>
          </a:p>
        </p:txBody>
      </p:sp>
    </p:spTree>
    <p:extLst>
      <p:ext uri="{BB962C8B-B14F-4D97-AF65-F5344CB8AC3E}">
        <p14:creationId xmlns:p14="http://schemas.microsoft.com/office/powerpoint/2010/main" val="2955612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ext+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649549"/>
            <a:ext cx="10452101" cy="1096963"/>
          </a:xfrm>
        </p:spPr>
        <p:txBody>
          <a:bodyPr anchor="ctr">
            <a:normAutofit/>
          </a:bodyPr>
          <a:lstStyle>
            <a:lvl1pPr>
              <a:defRPr sz="6000" baseline="0">
                <a:solidFill>
                  <a:srgbClr val="60BFCE"/>
                </a:solidFill>
              </a:defRPr>
            </a:lvl1pPr>
          </a:lstStyle>
          <a:p>
            <a:r>
              <a:rPr lang="en-US" dirty="0"/>
              <a:t>Text + video</a:t>
            </a:r>
          </a:p>
        </p:txBody>
      </p:sp>
      <p:sp>
        <p:nvSpPr>
          <p:cNvPr id="11" name="Media Placeholder 2"/>
          <p:cNvSpPr>
            <a:spLocks noGrp="1"/>
          </p:cNvSpPr>
          <p:nvPr>
            <p:ph type="media" sz="quarter" idx="18" hasCustomPrompt="1"/>
          </p:nvPr>
        </p:nvSpPr>
        <p:spPr>
          <a:xfrm>
            <a:off x="626269" y="2561867"/>
            <a:ext cx="5410200" cy="3241675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here to add 16.9 Video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387308" y="3003649"/>
            <a:ext cx="4691062" cy="3032027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2400"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Body text here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2" y="2477134"/>
            <a:ext cx="4696618" cy="369332"/>
          </a:xfrm>
        </p:spPr>
        <p:txBody>
          <a:bodyPr wrap="square" anchor="b">
            <a:noAutofit/>
          </a:bodyPr>
          <a:lstStyle>
            <a:lvl1pPr>
              <a:defRPr sz="2400" b="1"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Heading goes here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44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Full screen vide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2"/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0"/>
            <a:ext cx="11704638" cy="6583861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add 16.9 Video</a:t>
            </a:r>
          </a:p>
        </p:txBody>
      </p:sp>
    </p:spTree>
    <p:extLst>
      <p:ext uri="{BB962C8B-B14F-4D97-AF65-F5344CB8AC3E}">
        <p14:creationId xmlns:p14="http://schemas.microsoft.com/office/powerpoint/2010/main" val="3420995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hart+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777898"/>
            <a:ext cx="10452101" cy="738664"/>
          </a:xfrm>
        </p:spPr>
        <p:txBody>
          <a:bodyPr anchor="ctr">
            <a:spAutoFit/>
          </a:bodyPr>
          <a:lstStyle>
            <a:lvl1pPr>
              <a:tabLst>
                <a:tab pos="2159000" algn="l"/>
              </a:tabLst>
              <a:defRPr sz="4800" baseline="0">
                <a:solidFill>
                  <a:srgbClr val="60BFCE"/>
                </a:solidFill>
              </a:defRPr>
            </a:lvl1pPr>
          </a:lstStyle>
          <a:p>
            <a:r>
              <a:rPr lang="en-US" dirty="0"/>
              <a:t>Chart &amp; text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27063" y="2006903"/>
            <a:ext cx="6261469" cy="307777"/>
          </a:xfrm>
        </p:spPr>
        <p:txBody>
          <a:bodyPr wrap="square" anchor="ctr"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20pt Heading goes here</a:t>
            </a:r>
          </a:p>
        </p:txBody>
      </p:sp>
      <p:sp>
        <p:nvSpPr>
          <p:cNvPr id="36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627063" y="2477134"/>
            <a:ext cx="6261469" cy="3550604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0F2D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226300" y="2477134"/>
            <a:ext cx="3852069" cy="369332"/>
          </a:xfrm>
        </p:spPr>
        <p:txBody>
          <a:bodyPr wrap="square" anchor="b">
            <a:noAutofit/>
          </a:bodyPr>
          <a:lstStyle>
            <a:lvl1pPr>
              <a:defRPr sz="2400" b="1"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Heading goes here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226300" y="3003649"/>
            <a:ext cx="3852070" cy="3032027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2400"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Body text here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5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777898"/>
            <a:ext cx="10452101" cy="738664"/>
          </a:xfrm>
        </p:spPr>
        <p:txBody>
          <a:bodyPr anchor="ctr">
            <a:spAutoFit/>
          </a:bodyPr>
          <a:lstStyle>
            <a:lvl1pPr>
              <a:tabLst>
                <a:tab pos="2159000" algn="l"/>
              </a:tabLst>
              <a:defRPr sz="4800" baseline="0">
                <a:solidFill>
                  <a:srgbClr val="60BFCE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27063" y="2006903"/>
            <a:ext cx="10451307" cy="307777"/>
          </a:xfrm>
        </p:spPr>
        <p:txBody>
          <a:bodyPr wrap="square" anchor="ctr"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20pt Heading goes here</a:t>
            </a:r>
          </a:p>
        </p:txBody>
      </p:sp>
      <p:sp>
        <p:nvSpPr>
          <p:cNvPr id="36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627063" y="2477134"/>
            <a:ext cx="10451307" cy="3550604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0F2D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vocad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85400" y="5956300"/>
            <a:ext cx="1519238" cy="6270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5192713"/>
            <a:ext cx="10452100" cy="9271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Joe </a:t>
            </a:r>
            <a:r>
              <a:rPr lang="en-GB" dirty="0" err="1"/>
              <a:t>Bloggs</a:t>
            </a:r>
            <a:r>
              <a:rPr lang="en-GB" dirty="0"/>
              <a:t>, June 27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0"/>
            <a:ext cx="1565275" cy="1565275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620713" y="1881319"/>
            <a:ext cx="10457657" cy="1293681"/>
          </a:xfrm>
        </p:spPr>
        <p:txBody>
          <a:bodyPr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Headline here</a:t>
            </a:r>
            <a:endParaRPr lang="en-US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3543300"/>
            <a:ext cx="10452100" cy="685800"/>
          </a:xfr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4151623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harts: 2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777898"/>
            <a:ext cx="10452101" cy="738664"/>
          </a:xfrm>
        </p:spPr>
        <p:txBody>
          <a:bodyPr anchor="ctr">
            <a:spAutoFit/>
          </a:bodyPr>
          <a:lstStyle>
            <a:lvl1pPr>
              <a:tabLst>
                <a:tab pos="2159000" algn="l"/>
              </a:tabLst>
              <a:defRPr sz="4800" baseline="0">
                <a:solidFill>
                  <a:srgbClr val="60BFCE"/>
                </a:solidFill>
              </a:defRPr>
            </a:lvl1pPr>
          </a:lstStyle>
          <a:p>
            <a:r>
              <a:rPr lang="en-US" dirty="0"/>
              <a:t>Charts: 2x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20713" y="1871761"/>
            <a:ext cx="5086128" cy="307777"/>
          </a:xfrm>
        </p:spPr>
        <p:txBody>
          <a:bodyPr wrap="square" anchor="ctr">
            <a:spAutoFit/>
          </a:bodyPr>
          <a:lstStyle>
            <a:lvl1pPr algn="ctr">
              <a:defRPr sz="2000" b="1">
                <a:solidFill>
                  <a:srgbClr val="003170"/>
                </a:solidFill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20pt Heading goes here</a:t>
            </a:r>
          </a:p>
        </p:txBody>
      </p:sp>
      <p:sp>
        <p:nvSpPr>
          <p:cNvPr id="36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627064" y="2314575"/>
            <a:ext cx="5081239" cy="3349625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990780" y="1871761"/>
            <a:ext cx="5086128" cy="307777"/>
          </a:xfrm>
        </p:spPr>
        <p:txBody>
          <a:bodyPr wrap="square" anchor="ctr">
            <a:spAutoFit/>
          </a:bodyPr>
          <a:lstStyle>
            <a:lvl1pPr algn="ctr">
              <a:defRPr sz="2000" b="1">
                <a:solidFill>
                  <a:srgbClr val="003170"/>
                </a:solidFill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20pt Heading goes here</a:t>
            </a:r>
          </a:p>
        </p:txBody>
      </p:sp>
      <p:sp>
        <p:nvSpPr>
          <p:cNvPr id="18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5997131" y="2314575"/>
            <a:ext cx="5081239" cy="3349625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6269" y="5786561"/>
            <a:ext cx="5082034" cy="249114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2000" baseline="0">
                <a:solidFill>
                  <a:srgbClr val="003170"/>
                </a:solidFill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20pt Body text here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997131" y="5786561"/>
            <a:ext cx="5082034" cy="249114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2000" baseline="0">
                <a:solidFill>
                  <a:srgbClr val="003170"/>
                </a:solidFill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20pt Body text here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93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430462" y="6035675"/>
            <a:ext cx="1274176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269" y="2346391"/>
            <a:ext cx="10452101" cy="189058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1704638" cy="6583363"/>
          </a:xfrm>
          <a:noFill/>
        </p:spPr>
        <p:txBody>
          <a:bodyPr tIns="1620000" anchor="t">
            <a:normAutofit/>
          </a:bodyPr>
          <a:lstStyle>
            <a:lvl1pPr algn="ctr">
              <a:defRPr sz="2800" baseline="0">
                <a:solidFill>
                  <a:srgbClr val="FFEB0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image. Then send to back to see titles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4673600"/>
            <a:ext cx="10452100" cy="1362075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twittername</a:t>
            </a:r>
            <a:endParaRPr lang="en-GB" dirty="0"/>
          </a:p>
          <a:p>
            <a:pPr lvl="0"/>
            <a:r>
              <a:rPr lang="en-GB" dirty="0" err="1"/>
              <a:t>linkedin.com</a:t>
            </a:r>
            <a:r>
              <a:rPr lang="en-GB" dirty="0"/>
              <a:t>/</a:t>
            </a:r>
            <a:r>
              <a:rPr lang="en-GB" dirty="0" err="1"/>
              <a:t>yourname</a:t>
            </a:r>
            <a:endParaRPr lang="en-GB" dirty="0"/>
          </a:p>
          <a:p>
            <a:pPr lvl="0"/>
            <a:r>
              <a:rPr lang="en-GB" dirty="0" err="1"/>
              <a:t>email@wellcome.ac.uk</a:t>
            </a:r>
            <a:endParaRPr lang="en-US" dirty="0"/>
          </a:p>
        </p:txBody>
      </p:sp>
      <p:pic>
        <p:nvPicPr>
          <p:cNvPr id="5" name="Picture 4" descr="Wellcome Logo+strap.png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82" y="0"/>
            <a:ext cx="1565275" cy="15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2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Amber Al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85400" y="5956300"/>
            <a:ext cx="1519238" cy="6270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5192713"/>
            <a:ext cx="10452100" cy="9271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Joe </a:t>
            </a:r>
            <a:r>
              <a:rPr lang="en-GB" dirty="0" err="1"/>
              <a:t>Bloggs</a:t>
            </a:r>
            <a:r>
              <a:rPr lang="en-GB" dirty="0"/>
              <a:t>, June 27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0"/>
            <a:ext cx="1565275" cy="1565275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620713" y="1881319"/>
            <a:ext cx="10457657" cy="1293681"/>
          </a:xfrm>
        </p:spPr>
        <p:txBody>
          <a:bodyPr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Headline here</a:t>
            </a:r>
            <a:endParaRPr lang="en-US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3543300"/>
            <a:ext cx="10452100" cy="685800"/>
          </a:xfrm>
        </p:spPr>
        <p:txBody>
          <a:bodyPr anchor="t"/>
          <a:lstStyle>
            <a:lvl1pPr>
              <a:defRPr>
                <a:solidFill>
                  <a:srgbClr val="F07E0A"/>
                </a:solidFill>
              </a:defRPr>
            </a:lvl1pPr>
          </a:lstStyle>
          <a:p>
            <a:pPr lvl="0"/>
            <a:r>
              <a:rPr lang="en-US" dirty="0"/>
              <a:t>Sub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4059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(Runny Yol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85400" y="5956300"/>
            <a:ext cx="1519238" cy="6270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ellcome Logo+strap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0"/>
            <a:ext cx="1565275" cy="156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0"/>
            <a:ext cx="1565275" cy="1565275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5192713"/>
            <a:ext cx="10452100" cy="9271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Joe </a:t>
            </a:r>
            <a:r>
              <a:rPr lang="en-GB" dirty="0" err="1"/>
              <a:t>Bloggs</a:t>
            </a:r>
            <a:r>
              <a:rPr lang="en-GB" dirty="0"/>
              <a:t>, June 27</a:t>
            </a:r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620713" y="1881319"/>
            <a:ext cx="10457657" cy="1293681"/>
          </a:xfrm>
        </p:spPr>
        <p:txBody>
          <a:bodyPr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Headline here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3543300"/>
            <a:ext cx="10452100" cy="685800"/>
          </a:xfrm>
        </p:spPr>
        <p:txBody>
          <a:bodyPr anchor="t"/>
          <a:lstStyle>
            <a:lvl1pPr>
              <a:defRPr>
                <a:solidFill>
                  <a:srgbClr val="FEC200"/>
                </a:solidFill>
              </a:defRPr>
            </a:lvl1pPr>
          </a:lstStyle>
          <a:p>
            <a:pPr lvl="0"/>
            <a:r>
              <a:rPr lang="en-US" dirty="0"/>
              <a:t>Sub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58493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(Rar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85400" y="5956300"/>
            <a:ext cx="1519238" cy="6270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ellcome Logo+strap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0"/>
            <a:ext cx="1565275" cy="156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0"/>
            <a:ext cx="1565275" cy="1565275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5192713"/>
            <a:ext cx="10452100" cy="9271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Joe </a:t>
            </a:r>
            <a:r>
              <a:rPr lang="en-GB" dirty="0" err="1"/>
              <a:t>Bloggs</a:t>
            </a:r>
            <a:r>
              <a:rPr lang="en-GB" dirty="0"/>
              <a:t>, June 27</a:t>
            </a:r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620713" y="1881319"/>
            <a:ext cx="10457657" cy="1293681"/>
          </a:xfrm>
        </p:spPr>
        <p:txBody>
          <a:bodyPr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Headline here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3543300"/>
            <a:ext cx="10452100" cy="685800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92706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649549"/>
            <a:ext cx="10452101" cy="1096963"/>
          </a:xfrm>
        </p:spPr>
        <p:txBody>
          <a:bodyPr anchor="ctr">
            <a:normAutofit/>
          </a:bodyPr>
          <a:lstStyle>
            <a:lvl1pPr>
              <a:defRPr sz="6000" baseline="0">
                <a:solidFill>
                  <a:srgbClr val="60BFCE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26267" y="2121777"/>
            <a:ext cx="10452103" cy="391389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800"/>
              </a:spcBef>
              <a:buFont typeface="Arial"/>
              <a:buNone/>
              <a:defRPr sz="2400">
                <a:solidFill>
                  <a:schemeClr val="tx1"/>
                </a:solidFill>
              </a:defRPr>
            </a:lvl1pPr>
            <a:lvl2pPr marL="742950" indent="-285750">
              <a:spcBef>
                <a:spcPts val="8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228600">
              <a:spcBef>
                <a:spcPts val="8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ts val="8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4pPr>
            <a:lvl5pPr marL="2057400" indent="-228600">
              <a:spcBef>
                <a:spcPts val="800"/>
              </a:spcBef>
              <a:buFont typeface="Arial"/>
              <a:buChar char="•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break (Bora Bora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622301"/>
            <a:ext cx="10452101" cy="4932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7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This is where a section title goes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2038" y="6105526"/>
            <a:ext cx="495300" cy="4953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2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26269" y="1741619"/>
            <a:ext cx="10452101" cy="10969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Short, active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6269" y="2838582"/>
            <a:ext cx="10452100" cy="6824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/>
            <a:r>
              <a:rPr lang="en-GB" dirty="0"/>
              <a:t>Slightly more detailed subtitle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3">
            <a:duotone>
              <a:prstClr val="black"/>
              <a:srgbClr val="009BB2">
                <a:tint val="45000"/>
                <a:satMod val="400000"/>
              </a:srgbClr>
            </a:duotone>
            <a:lum bright="-20000" contrast="-20000"/>
          </a:blip>
          <a:stretch>
            <a:fillRect/>
          </a:stretch>
        </p:blipFill>
        <p:spPr>
          <a:xfrm>
            <a:off x="11222038" y="6105526"/>
            <a:ext cx="495300" cy="495300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26738" y="6164263"/>
            <a:ext cx="4953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0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27" r:id="rId2"/>
    <p:sldLayoutId id="2147483777" r:id="rId3"/>
    <p:sldLayoutId id="2147483778" r:id="rId4"/>
    <p:sldLayoutId id="2147483779" r:id="rId5"/>
    <p:sldLayoutId id="2147483780" r:id="rId6"/>
    <p:sldLayoutId id="2147483728" r:id="rId7"/>
    <p:sldLayoutId id="2147483729" r:id="rId8"/>
    <p:sldLayoutId id="2147483762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34" r:id="rId15"/>
    <p:sldLayoutId id="2147483764" r:id="rId16"/>
    <p:sldLayoutId id="2147483772" r:id="rId17"/>
    <p:sldLayoutId id="2147483774" r:id="rId18"/>
    <p:sldLayoutId id="2147483773" r:id="rId19"/>
    <p:sldLayoutId id="2147483775" r:id="rId20"/>
    <p:sldLayoutId id="2147483776" r:id="rId21"/>
    <p:sldLayoutId id="2147483737" r:id="rId22"/>
    <p:sldLayoutId id="2147483738" r:id="rId23"/>
    <p:sldLayoutId id="2147483743" r:id="rId24"/>
    <p:sldLayoutId id="2147483744" r:id="rId25"/>
    <p:sldLayoutId id="2147483766" r:id="rId26"/>
    <p:sldLayoutId id="2147483746" r:id="rId27"/>
    <p:sldLayoutId id="2147483747" r:id="rId28"/>
    <p:sldLayoutId id="2147483781" r:id="rId29"/>
    <p:sldLayoutId id="2147483751" r:id="rId30"/>
    <p:sldLayoutId id="2147483761" r:id="rId3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6200" kern="1200" baseline="0" dirty="0" smtClean="0">
          <a:solidFill>
            <a:schemeClr val="accent1"/>
          </a:solidFill>
          <a:latin typeface="+mj-lt"/>
          <a:ea typeface="+mj-ea"/>
          <a:cs typeface="Wellcome 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o.com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o.com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o.com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hyperlink" Target="https://wellcome.ac.uk/funding/guidance/how-report-grant-progress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o.com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o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o.com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hyperlink" Target="https://wellcome.ac.uk/funding/guidance/end-grant-reportin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enquires@wellcome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slido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o.com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esearchfish.com" TargetMode="External"/><Relationship Id="rId2" Type="http://schemas.openxmlformats.org/officeDocument/2006/relationships/hyperlink" Target="mailto:grantenquires@wellcome.ac.uk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slid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96B54F-C8A9-4145-B1A0-82F8A6B574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13 January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0AB35-B11C-4AB1-9AB9-5EE4F9BE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2644840"/>
            <a:ext cx="10457657" cy="1293681"/>
          </a:xfrm>
        </p:spPr>
        <p:txBody>
          <a:bodyPr>
            <a:normAutofit fontScale="90000"/>
          </a:bodyPr>
          <a:lstStyle/>
          <a:p>
            <a:r>
              <a:rPr lang="en-GB" dirty="0"/>
              <a:t>Wellcome </a:t>
            </a:r>
            <a:r>
              <a:rPr lang="en-GB" dirty="0" err="1"/>
              <a:t>Researchfish</a:t>
            </a:r>
            <a:r>
              <a:rPr lang="en-GB" dirty="0"/>
              <a:t> Submission &amp; Annual Reporting 2020</a:t>
            </a:r>
          </a:p>
        </p:txBody>
      </p:sp>
    </p:spTree>
    <p:extLst>
      <p:ext uri="{BB962C8B-B14F-4D97-AF65-F5344CB8AC3E}">
        <p14:creationId xmlns:p14="http://schemas.microsoft.com/office/powerpoint/2010/main" val="58798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0D36-9BC8-49EE-8B2C-833AF3E2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69" y="299353"/>
            <a:ext cx="10452101" cy="1096963"/>
          </a:xfrm>
        </p:spPr>
        <p:txBody>
          <a:bodyPr>
            <a:normAutofit/>
          </a:bodyPr>
          <a:lstStyle/>
          <a:p>
            <a:r>
              <a:rPr lang="en-GB" sz="3600" dirty="0"/>
              <a:t>How we use </a:t>
            </a:r>
            <a:r>
              <a:rPr lang="en-GB" sz="3600" dirty="0" err="1"/>
              <a:t>Researchfish</a:t>
            </a:r>
            <a:r>
              <a:rPr lang="en-GB" sz="3600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01CCE-8703-461E-B37B-E8D52525DD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9935" y="1566153"/>
            <a:ext cx="10452103" cy="442608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Not used for decisions about individual grants such as renewals, supplements or extensions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Instead, it improves our understanding at portfolio level in three main ways: </a:t>
            </a:r>
            <a:r>
              <a:rPr lang="en-GB" b="1" dirty="0"/>
              <a:t>for funding teams</a:t>
            </a:r>
            <a:r>
              <a:rPr lang="en-GB" dirty="0"/>
              <a:t>, understanding what grantees are doing; </a:t>
            </a:r>
            <a:r>
              <a:rPr lang="en-GB" b="1" dirty="0"/>
              <a:t>for the evaluation team</a:t>
            </a:r>
            <a:r>
              <a:rPr lang="en-GB" dirty="0"/>
              <a:t>, monitoring outputs and outcomes against our Success Framework; for </a:t>
            </a:r>
            <a:r>
              <a:rPr lang="en-GB" b="1" dirty="0"/>
              <a:t>our Grants team</a:t>
            </a:r>
            <a:r>
              <a:rPr lang="en-GB" dirty="0"/>
              <a:t>, monitoring open access and clinical trial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Self-reported data provided by our grant holders is never used in isolation but always as part of a broader mix of data to support strategic decision making – alongside data from public databases, data from staff and external peer review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8BBBF-9C72-45F7-ADC3-93E217BE8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2BC24-8EDD-45B3-BCDF-05359D9A15AA}"/>
              </a:ext>
            </a:extLst>
          </p:cNvPr>
          <p:cNvSpPr txBox="1"/>
          <p:nvPr/>
        </p:nvSpPr>
        <p:spPr>
          <a:xfrm>
            <a:off x="0" y="59370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Questions: </a:t>
            </a:r>
            <a:r>
              <a:rPr lang="en-GB" dirty="0">
                <a:hlinkClick r:id="rId2"/>
              </a:rPr>
              <a:t>www.slido.com</a:t>
            </a:r>
            <a:endParaRPr lang="en-GB" dirty="0"/>
          </a:p>
          <a:p>
            <a:r>
              <a:rPr lang="en-GB" dirty="0"/>
              <a:t>Event code #7463</a:t>
            </a:r>
          </a:p>
        </p:txBody>
      </p:sp>
    </p:spTree>
    <p:extLst>
      <p:ext uri="{BB962C8B-B14F-4D97-AF65-F5344CB8AC3E}">
        <p14:creationId xmlns:p14="http://schemas.microsoft.com/office/powerpoint/2010/main" val="188419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B66F-4295-44A3-B0CC-1A132F54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Use case 1: improving our identification of academic research outputs such as papers, databases, books and monographs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4CE84-E79A-4EA7-BBFF-70D11E98B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D0F84E-75F0-4C7F-A550-1FC9BAEF3580}"/>
              </a:ext>
            </a:extLst>
          </p:cNvPr>
          <p:cNvSpPr/>
          <p:nvPr/>
        </p:nvSpPr>
        <p:spPr>
          <a:xfrm>
            <a:off x="795129" y="5122194"/>
            <a:ext cx="1908313" cy="731520"/>
          </a:xfrm>
          <a:prstGeom prst="roundRect">
            <a:avLst/>
          </a:prstGeom>
          <a:solidFill>
            <a:srgbClr val="60B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Other sources (Dimensions)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A1C583-9167-4A8D-89AB-5E66668D986B}"/>
              </a:ext>
            </a:extLst>
          </p:cNvPr>
          <p:cNvSpPr/>
          <p:nvPr/>
        </p:nvSpPr>
        <p:spPr>
          <a:xfrm>
            <a:off x="795129" y="3697357"/>
            <a:ext cx="1908313" cy="1097280"/>
          </a:xfrm>
          <a:prstGeom prst="roundRect">
            <a:avLst/>
          </a:prstGeom>
          <a:solidFill>
            <a:srgbClr val="60B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ResearchFish</a:t>
            </a:r>
            <a:r>
              <a:rPr lang="en-GB" dirty="0"/>
              <a:t> research outputs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F7141-DE3F-449D-8D43-EB46B5F6CFF6}"/>
              </a:ext>
            </a:extLst>
          </p:cNvPr>
          <p:cNvSpPr txBox="1"/>
          <p:nvPr/>
        </p:nvSpPr>
        <p:spPr>
          <a:xfrm>
            <a:off x="1589626" y="47737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4716437-0A14-4094-A74E-EA77B1E271BB}"/>
              </a:ext>
            </a:extLst>
          </p:cNvPr>
          <p:cNvSpPr/>
          <p:nvPr/>
        </p:nvSpPr>
        <p:spPr>
          <a:xfrm>
            <a:off x="3124862" y="4592656"/>
            <a:ext cx="3617844" cy="731520"/>
          </a:xfrm>
          <a:prstGeom prst="rightArrow">
            <a:avLst/>
          </a:prstGeom>
          <a:solidFill>
            <a:srgbClr val="60B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30E33-9A79-497D-81D4-100FC5B9430E}"/>
              </a:ext>
            </a:extLst>
          </p:cNvPr>
          <p:cNvSpPr txBox="1"/>
          <p:nvPr/>
        </p:nvSpPr>
        <p:spPr>
          <a:xfrm>
            <a:off x="3037399" y="423804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Funder acknowledgement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6E3DB-9186-4866-A945-69E9E46536FB}"/>
              </a:ext>
            </a:extLst>
          </p:cNvPr>
          <p:cNvSpPr txBox="1"/>
          <p:nvPr/>
        </p:nvSpPr>
        <p:spPr>
          <a:xfrm>
            <a:off x="3037399" y="5287427"/>
            <a:ext cx="267252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/>
              <a:t>Publication-related data </a:t>
            </a:r>
          </a:p>
          <a:p>
            <a:r>
              <a:rPr lang="en-GB"/>
              <a:t>e.g.</a:t>
            </a:r>
            <a:r>
              <a:rPr lang="en-GB" dirty="0"/>
              <a:t> RCR and OA status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FFCB9D-9573-4F3C-BABD-EEC6D95559D3}"/>
              </a:ext>
            </a:extLst>
          </p:cNvPr>
          <p:cNvSpPr/>
          <p:nvPr/>
        </p:nvSpPr>
        <p:spPr>
          <a:xfrm>
            <a:off x="7164126" y="4258701"/>
            <a:ext cx="2878371" cy="139943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1"/>
                </a:solidFill>
              </a:rPr>
              <a:t>Indicators for: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accent1"/>
                </a:solidFill>
              </a:rPr>
              <a:t>research influence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accent1"/>
                </a:solidFill>
              </a:rPr>
              <a:t>open access compliance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393A7D0-DC0B-4008-85B8-79881C5DE7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67" y="2121777"/>
            <a:ext cx="10847465" cy="3913898"/>
          </a:xfrm>
        </p:spPr>
        <p:txBody>
          <a:bodyPr/>
          <a:lstStyle/>
          <a:p>
            <a:r>
              <a:rPr lang="en-GB" dirty="0"/>
              <a:t>Researcher submissions of research outputs through </a:t>
            </a:r>
            <a:r>
              <a:rPr lang="en-GB" dirty="0" err="1"/>
              <a:t>Researchfish</a:t>
            </a:r>
            <a:r>
              <a:rPr lang="en-GB" dirty="0"/>
              <a:t> help us improve our coverage of research outputs that acknowledge Wellcome.</a:t>
            </a:r>
          </a:p>
          <a:p>
            <a:r>
              <a:rPr lang="en-GB" dirty="0"/>
              <a:t>We then use other databases to retrieve additional information on these outputs.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6D677-A0A5-4559-9708-107D131D9000}"/>
              </a:ext>
            </a:extLst>
          </p:cNvPr>
          <p:cNvSpPr txBox="1"/>
          <p:nvPr/>
        </p:nvSpPr>
        <p:spPr>
          <a:xfrm>
            <a:off x="0" y="59370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Questions: </a:t>
            </a:r>
            <a:r>
              <a:rPr lang="en-GB" dirty="0">
                <a:hlinkClick r:id="rId2"/>
              </a:rPr>
              <a:t>www.slido.com</a:t>
            </a:r>
            <a:endParaRPr lang="en-GB" dirty="0"/>
          </a:p>
          <a:p>
            <a:r>
              <a:rPr lang="en-GB" dirty="0"/>
              <a:t>Event code #7463</a:t>
            </a:r>
          </a:p>
        </p:txBody>
      </p:sp>
    </p:spTree>
    <p:extLst>
      <p:ext uri="{BB962C8B-B14F-4D97-AF65-F5344CB8AC3E}">
        <p14:creationId xmlns:p14="http://schemas.microsoft.com/office/powerpoint/2010/main" val="101377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E316-6448-4727-BA7A-52278FE3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69" y="342561"/>
            <a:ext cx="10452101" cy="1096963"/>
          </a:xfrm>
        </p:spPr>
        <p:txBody>
          <a:bodyPr>
            <a:noAutofit/>
          </a:bodyPr>
          <a:lstStyle/>
          <a:p>
            <a:r>
              <a:rPr lang="en-GB" sz="3200" dirty="0"/>
              <a:t>Use case 2: monitoring translational outputs and follow-on of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6780-1C1A-4F9A-97CD-F69B38B8E0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69" y="1759924"/>
            <a:ext cx="10863368" cy="3913898"/>
          </a:xfrm>
        </p:spPr>
        <p:txBody>
          <a:bodyPr/>
          <a:lstStyle/>
          <a:p>
            <a:r>
              <a:rPr lang="en-GB" dirty="0"/>
              <a:t>Researcher submissions of research outputs through </a:t>
            </a:r>
            <a:r>
              <a:rPr lang="en-GB" dirty="0" err="1"/>
              <a:t>Researchfish</a:t>
            </a:r>
            <a:r>
              <a:rPr lang="en-GB" dirty="0"/>
              <a:t> help us identify translational potential.</a:t>
            </a:r>
          </a:p>
          <a:p>
            <a:r>
              <a:rPr lang="en-GB" dirty="0"/>
              <a:t>We use further data requests to get additional information on the status of outputs initially flagged through </a:t>
            </a:r>
            <a:r>
              <a:rPr lang="en-GB" dirty="0" err="1"/>
              <a:t>Researchfish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E1020-3747-400D-A163-33A1BB17F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4075B8-7DE0-48E9-B032-FF6372C6BCD5}"/>
              </a:ext>
            </a:extLst>
          </p:cNvPr>
          <p:cNvSpPr/>
          <p:nvPr/>
        </p:nvSpPr>
        <p:spPr>
          <a:xfrm>
            <a:off x="626269" y="5196954"/>
            <a:ext cx="2077173" cy="1213986"/>
          </a:xfrm>
          <a:prstGeom prst="roundRect">
            <a:avLst/>
          </a:prstGeom>
          <a:solidFill>
            <a:srgbClr val="60B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TTO licensing and translational partnership reports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6B4099-5484-4DE4-9BD1-6A968D5965F4}"/>
              </a:ext>
            </a:extLst>
          </p:cNvPr>
          <p:cNvSpPr/>
          <p:nvPr/>
        </p:nvSpPr>
        <p:spPr>
          <a:xfrm>
            <a:off x="626269" y="3888187"/>
            <a:ext cx="2077173" cy="970059"/>
          </a:xfrm>
          <a:prstGeom prst="roundRect">
            <a:avLst/>
          </a:prstGeom>
          <a:solidFill>
            <a:srgbClr val="60B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ResearchFish</a:t>
            </a:r>
            <a:r>
              <a:rPr lang="en-GB" dirty="0"/>
              <a:t> translational outputs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0E9E0-46C3-490C-9995-5D0ADBC58B8C}"/>
              </a:ext>
            </a:extLst>
          </p:cNvPr>
          <p:cNvSpPr txBox="1"/>
          <p:nvPr/>
        </p:nvSpPr>
        <p:spPr>
          <a:xfrm>
            <a:off x="1589626" y="483735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6B58572-776C-49FE-B15B-3E32F6493A30}"/>
              </a:ext>
            </a:extLst>
          </p:cNvPr>
          <p:cNvSpPr/>
          <p:nvPr/>
        </p:nvSpPr>
        <p:spPr>
          <a:xfrm>
            <a:off x="3124862" y="4465434"/>
            <a:ext cx="3617844" cy="731520"/>
          </a:xfrm>
          <a:prstGeom prst="rightArrow">
            <a:avLst/>
          </a:prstGeom>
          <a:solidFill>
            <a:srgbClr val="60B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9F7E5-AAC2-47F5-B80D-B041F7E58236}"/>
              </a:ext>
            </a:extLst>
          </p:cNvPr>
          <p:cNvSpPr txBox="1"/>
          <p:nvPr/>
        </p:nvSpPr>
        <p:spPr>
          <a:xfrm>
            <a:off x="3037399" y="4110824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IP licensing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E1646-28E6-41C0-B279-79DD55836D9F}"/>
              </a:ext>
            </a:extLst>
          </p:cNvPr>
          <p:cNvSpPr txBox="1"/>
          <p:nvPr/>
        </p:nvSpPr>
        <p:spPr>
          <a:xfrm>
            <a:off x="3037399" y="5160205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Follow up with awardees</a:t>
            </a:r>
          </a:p>
          <a:p>
            <a:r>
              <a:rPr lang="en-GB" dirty="0"/>
              <a:t>reporting health interventions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E1EAD2-61FD-405D-8AEF-B95FA07E5AA0}"/>
              </a:ext>
            </a:extLst>
          </p:cNvPr>
          <p:cNvSpPr/>
          <p:nvPr/>
        </p:nvSpPr>
        <p:spPr>
          <a:xfrm>
            <a:off x="7164126" y="4131479"/>
            <a:ext cx="4158531" cy="139943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1"/>
                </a:solidFill>
              </a:rPr>
              <a:t>Indicators for: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accent1"/>
                </a:solidFill>
              </a:rPr>
              <a:t>translation engagement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accent1"/>
                </a:solidFill>
              </a:rPr>
              <a:t>health intervention development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accent1"/>
                </a:solidFill>
              </a:rPr>
              <a:t>health impact</a:t>
            </a:r>
          </a:p>
        </p:txBody>
      </p:sp>
    </p:spTree>
    <p:extLst>
      <p:ext uri="{BB962C8B-B14F-4D97-AF65-F5344CB8AC3E}">
        <p14:creationId xmlns:p14="http://schemas.microsoft.com/office/powerpoint/2010/main" val="154063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8707-4859-46E4-9632-F698DF72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DD8B-D573-471E-BCAD-2E6FFAAF9B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Not all grant holders are required to submit an annual report.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Those required to submit were contacted in December 2019.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Submission period is </a:t>
            </a:r>
            <a:r>
              <a:rPr lang="en-GB" b="1" dirty="0"/>
              <a:t>13 January to 13 February 2020. 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Report will be submitted through the </a:t>
            </a:r>
            <a:r>
              <a:rPr lang="en-GB" dirty="0" err="1"/>
              <a:t>grantholder’s</a:t>
            </a:r>
            <a:r>
              <a:rPr lang="en-GB" dirty="0"/>
              <a:t> </a:t>
            </a:r>
            <a:r>
              <a:rPr lang="en-GB" b="1" dirty="0"/>
              <a:t>Grant Tracker </a:t>
            </a:r>
            <a:r>
              <a:rPr lang="en-GB" dirty="0"/>
              <a:t>account.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F7558-4649-4EB8-9D85-DFAEE7845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793AF-276B-495D-B15B-51789D86D490}"/>
              </a:ext>
            </a:extLst>
          </p:cNvPr>
          <p:cNvSpPr txBox="1"/>
          <p:nvPr/>
        </p:nvSpPr>
        <p:spPr>
          <a:xfrm>
            <a:off x="0" y="59370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Questions: </a:t>
            </a:r>
            <a:r>
              <a:rPr lang="en-GB" dirty="0">
                <a:hlinkClick r:id="rId2"/>
              </a:rPr>
              <a:t>www.slido.com</a:t>
            </a:r>
            <a:endParaRPr lang="en-GB" dirty="0"/>
          </a:p>
          <a:p>
            <a:r>
              <a:rPr lang="en-GB" dirty="0"/>
              <a:t>Event code #7463</a:t>
            </a:r>
          </a:p>
        </p:txBody>
      </p:sp>
    </p:spTree>
    <p:extLst>
      <p:ext uri="{BB962C8B-B14F-4D97-AF65-F5344CB8AC3E}">
        <p14:creationId xmlns:p14="http://schemas.microsoft.com/office/powerpoint/2010/main" val="330873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92CF87-1195-4C29-8C11-653A6AA8A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6F51D-3763-4B6B-9281-25A9ED967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572"/>
            <a:ext cx="11704638" cy="535621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E35AEA4-5689-48E1-B826-3DAC1DA0680F}"/>
              </a:ext>
            </a:extLst>
          </p:cNvPr>
          <p:cNvSpPr/>
          <p:nvPr/>
        </p:nvSpPr>
        <p:spPr>
          <a:xfrm>
            <a:off x="2525917" y="5173980"/>
            <a:ext cx="7948942" cy="85344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1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CFFB3-1D73-4419-A6B7-104217D0C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F01AC-77D0-43FD-B55E-F7051D4EB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457"/>
            <a:ext cx="11704638" cy="45184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8479343-3AE0-4EDE-993D-986BA966583D}"/>
              </a:ext>
            </a:extLst>
          </p:cNvPr>
          <p:cNvSpPr/>
          <p:nvPr/>
        </p:nvSpPr>
        <p:spPr>
          <a:xfrm>
            <a:off x="10927080" y="5006340"/>
            <a:ext cx="708927" cy="33528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E72F3-D66B-4F5B-AAB3-6852167D6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DBAE8-C20B-417E-8A5E-D0505C64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701"/>
            <a:ext cx="11704638" cy="49419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5C06F6-37B8-4F63-985D-6F09736766B6}"/>
              </a:ext>
            </a:extLst>
          </p:cNvPr>
          <p:cNvSpPr/>
          <p:nvPr/>
        </p:nvSpPr>
        <p:spPr>
          <a:xfrm>
            <a:off x="10867574" y="3787140"/>
            <a:ext cx="708927" cy="33528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CE7E8-EBB9-4980-8F3C-ED8108DE8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C51AD-05CF-48CC-B7E1-0579DFA2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37" y="-1"/>
            <a:ext cx="7204163" cy="65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5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8707-4859-46E4-9632-F698DF72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DD8B-D573-471E-BCAD-2E6FFAAF9B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Annual report templates are available all year round here: </a:t>
            </a:r>
          </a:p>
          <a:p>
            <a:pPr lvl="1" indent="0">
              <a:lnSpc>
                <a:spcPct val="150000"/>
              </a:lnSpc>
              <a:buNone/>
            </a:pPr>
            <a:r>
              <a:rPr lang="en-GB" dirty="0">
                <a:hlinkClick r:id="rId2"/>
              </a:rPr>
              <a:t>https://wellcome.ac.uk/funding/guidance/how-report-grant-progress</a:t>
            </a:r>
            <a:endParaRPr lang="en-GB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GB" dirty="0"/>
              <a:t>Or search ‘grant reporting’ on wellcome.ac.uk</a:t>
            </a:r>
          </a:p>
          <a:p>
            <a:pPr lvl="1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F7558-4649-4EB8-9D85-DFAEE7845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02E3E-B563-4F06-BCB4-46AA7114949B}"/>
              </a:ext>
            </a:extLst>
          </p:cNvPr>
          <p:cNvSpPr txBox="1"/>
          <p:nvPr/>
        </p:nvSpPr>
        <p:spPr>
          <a:xfrm>
            <a:off x="0" y="59370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Questions: </a:t>
            </a:r>
            <a:r>
              <a:rPr lang="en-GB" dirty="0">
                <a:hlinkClick r:id="rId3"/>
              </a:rPr>
              <a:t>www.slido.com</a:t>
            </a:r>
            <a:endParaRPr lang="en-GB" dirty="0"/>
          </a:p>
          <a:p>
            <a:r>
              <a:rPr lang="en-GB" dirty="0"/>
              <a:t>Event code #7463</a:t>
            </a:r>
          </a:p>
        </p:txBody>
      </p:sp>
    </p:spTree>
    <p:extLst>
      <p:ext uri="{BB962C8B-B14F-4D97-AF65-F5344CB8AC3E}">
        <p14:creationId xmlns:p14="http://schemas.microsoft.com/office/powerpoint/2010/main" val="58981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BA99-BDBD-4E35-A1AB-E8627682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67" y="231260"/>
            <a:ext cx="10452101" cy="109696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How we use Annual progress reporting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959AD-D294-4C8B-AAD6-ED745A5E8A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67" y="1560120"/>
            <a:ext cx="10911076" cy="42166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Research progress update used by our Funding and Grants teams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Reports are not used for evaluating outputs or outcomes. They are used to monitor how our awards are progressing and gain insight into the work Wellcome supports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Used for portfolio management (direct engagement with grant holders which enables us to keep up to date on progress and allow issues to be flagged)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Provides a mechanism by which </a:t>
            </a:r>
            <a:r>
              <a:rPr lang="en-GB" dirty="0" err="1"/>
              <a:t>Wellcome</a:t>
            </a:r>
            <a:r>
              <a:rPr lang="en-GB" dirty="0"/>
              <a:t> can offer help and support to grant holders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Clinical trial compliance is also assessed through these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41965-FB77-4908-8413-8EC8C58DB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0BCEB-8408-4C32-99E6-CA007336919E}"/>
              </a:ext>
            </a:extLst>
          </p:cNvPr>
          <p:cNvSpPr txBox="1"/>
          <p:nvPr/>
        </p:nvSpPr>
        <p:spPr>
          <a:xfrm>
            <a:off x="0" y="59370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Questions: </a:t>
            </a:r>
            <a:r>
              <a:rPr lang="en-GB" dirty="0">
                <a:hlinkClick r:id="rId2"/>
              </a:rPr>
              <a:t>www.slido.com</a:t>
            </a:r>
            <a:endParaRPr lang="en-GB" dirty="0"/>
          </a:p>
          <a:p>
            <a:r>
              <a:rPr lang="en-GB" dirty="0"/>
              <a:t>Event code #7463</a:t>
            </a:r>
          </a:p>
        </p:txBody>
      </p:sp>
    </p:spTree>
    <p:extLst>
      <p:ext uri="{BB962C8B-B14F-4D97-AF65-F5344CB8AC3E}">
        <p14:creationId xmlns:p14="http://schemas.microsoft.com/office/powerpoint/2010/main" val="152512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67F4-5D8E-4DBA-A3F2-07E4AD1C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D238-3484-4FFE-9EC5-CA0CED8728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Paul Mal</a:t>
            </a:r>
          </a:p>
          <a:p>
            <a:r>
              <a:rPr lang="en-GB" dirty="0"/>
              <a:t>Grants Information Officer</a:t>
            </a:r>
          </a:p>
          <a:p>
            <a:endParaRPr lang="en-GB" dirty="0"/>
          </a:p>
          <a:p>
            <a:r>
              <a:rPr lang="en-GB" dirty="0"/>
              <a:t>Saba Shakib</a:t>
            </a:r>
          </a:p>
          <a:p>
            <a:r>
              <a:rPr lang="en-GB" dirty="0"/>
              <a:t>Operations Manager – Insight &amp; Analysis</a:t>
            </a:r>
          </a:p>
          <a:p>
            <a:endParaRPr lang="en-GB" dirty="0"/>
          </a:p>
          <a:p>
            <a:r>
              <a:rPr lang="en-GB" dirty="0"/>
              <a:t>Mike Niedzwiecki</a:t>
            </a:r>
          </a:p>
          <a:p>
            <a:r>
              <a:rPr lang="en-GB" dirty="0"/>
              <a:t>Grants Information &amp; </a:t>
            </a:r>
            <a:r>
              <a:rPr lang="en-GB"/>
              <a:t>Training Manager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7244B-20D2-4E82-B238-D68735665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94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7252-750B-4191-A935-398D51C5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7D3D-E373-4B3A-AFA1-406D78BF66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4000" u="sng" dirty="0"/>
              <a:t>Contact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grantenquiries@wellcome.ac.uk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3D225-9813-4B5E-8CD1-DEDBAEB0D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65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D848-E252-43A0-BF70-ED373A49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7720C-6CCF-477F-AD73-8B48DB24F4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Can researchers submit their Annual Reports through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Researchfish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GB" dirty="0"/>
              <a:t>No. Annual Reports are currently only submitted through Wellcome Trust Grant Tracker</a:t>
            </a:r>
          </a:p>
          <a:p>
            <a:pPr marL="457200" lvl="1" indent="0">
              <a:buNone/>
            </a:pPr>
            <a:endParaRPr lang="en-GB" dirty="0"/>
          </a:p>
          <a:p>
            <a:pPr indent="-28575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A5D1F-A731-45D8-906D-751207C0B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E3D39-E398-431B-B447-26A2C005F6B9}"/>
              </a:ext>
            </a:extLst>
          </p:cNvPr>
          <p:cNvSpPr txBox="1"/>
          <p:nvPr/>
        </p:nvSpPr>
        <p:spPr>
          <a:xfrm>
            <a:off x="0" y="59370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Questions: </a:t>
            </a:r>
            <a:r>
              <a:rPr lang="en-GB" dirty="0">
                <a:hlinkClick r:id="rId2"/>
              </a:rPr>
              <a:t>www.slido.com</a:t>
            </a:r>
            <a:endParaRPr lang="en-GB" dirty="0"/>
          </a:p>
          <a:p>
            <a:r>
              <a:rPr lang="en-GB" dirty="0"/>
              <a:t>Event code #7463</a:t>
            </a:r>
          </a:p>
        </p:txBody>
      </p:sp>
    </p:spTree>
    <p:extLst>
      <p:ext uri="{BB962C8B-B14F-4D97-AF65-F5344CB8AC3E}">
        <p14:creationId xmlns:p14="http://schemas.microsoft.com/office/powerpoint/2010/main" val="259283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9637-C1B0-4352-BDFF-510BF053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39225-8B68-4ADF-815B-E20B5507DC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68" y="2121777"/>
            <a:ext cx="4852182" cy="391389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dirty="0" err="1">
                <a:solidFill>
                  <a:srgbClr val="009AB2"/>
                </a:solidFill>
              </a:rPr>
              <a:t>Researchfish</a:t>
            </a:r>
          </a:p>
          <a:p>
            <a:pPr marL="1200150" lvl="1" indent="-457200">
              <a:lnSpc>
                <a:spcPct val="150000"/>
              </a:lnSpc>
            </a:pPr>
            <a:r>
              <a:rPr lang="en-GB" sz="2000" dirty="0"/>
              <a:t>Who is submitting</a:t>
            </a:r>
          </a:p>
          <a:p>
            <a:pPr marL="1200150" lvl="1" indent="-457200">
              <a:lnSpc>
                <a:spcPct val="150000"/>
              </a:lnSpc>
            </a:pPr>
            <a:r>
              <a:rPr lang="en-GB" sz="2000" dirty="0"/>
              <a:t>Key dates for submitting</a:t>
            </a:r>
          </a:p>
          <a:p>
            <a:pPr marL="1200150" lvl="1" indent="-457200">
              <a:lnSpc>
                <a:spcPct val="150000"/>
              </a:lnSpc>
            </a:pPr>
            <a:r>
              <a:rPr lang="en-GB" sz="2000" dirty="0" err="1"/>
              <a:t>Grantholders</a:t>
            </a:r>
            <a:r>
              <a:rPr lang="en-GB" sz="2000" dirty="0"/>
              <a:t> that have left the university</a:t>
            </a:r>
          </a:p>
          <a:p>
            <a:pPr marL="1200150" lvl="1" indent="-457200">
              <a:lnSpc>
                <a:spcPct val="150000"/>
              </a:lnSpc>
            </a:pPr>
            <a:r>
              <a:rPr lang="en-GB" sz="2000" dirty="0"/>
              <a:t>How we use </a:t>
            </a:r>
            <a:r>
              <a:rPr lang="en-GB" sz="2000" dirty="0" err="1"/>
              <a:t>Researchfish</a:t>
            </a:r>
            <a:r>
              <a:rPr lang="en-GB" sz="2000" dirty="0"/>
              <a:t>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DFD57-53EE-4864-817B-CE7FE61E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920EEE-2AE3-4486-A2B0-5AA293D55389}"/>
              </a:ext>
            </a:extLst>
          </p:cNvPr>
          <p:cNvSpPr txBox="1">
            <a:spLocks/>
          </p:cNvSpPr>
          <p:nvPr/>
        </p:nvSpPr>
        <p:spPr>
          <a:xfrm>
            <a:off x="5874556" y="2121777"/>
            <a:ext cx="4852182" cy="39138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>
                <a:solidFill>
                  <a:srgbClr val="009AB2"/>
                </a:solidFill>
              </a:rPr>
              <a:t>2. </a:t>
            </a:r>
            <a:r>
              <a:rPr lang="en-GB" b="1" dirty="0">
                <a:solidFill>
                  <a:srgbClr val="009AB2"/>
                </a:solidFill>
              </a:rPr>
              <a:t> Annual Reporting</a:t>
            </a:r>
          </a:p>
          <a:p>
            <a:pPr marL="1200150" lvl="1" indent="-457200">
              <a:lnSpc>
                <a:spcPct val="150000"/>
              </a:lnSpc>
            </a:pPr>
            <a:r>
              <a:rPr lang="en-GB" sz="2000" dirty="0"/>
              <a:t>Who is submitting</a:t>
            </a:r>
          </a:p>
          <a:p>
            <a:pPr marL="1200150" lvl="1" indent="-457200">
              <a:lnSpc>
                <a:spcPct val="150000"/>
              </a:lnSpc>
            </a:pPr>
            <a:r>
              <a:rPr lang="en-GB" sz="2000" dirty="0"/>
              <a:t>Key dates for submitting</a:t>
            </a:r>
          </a:p>
          <a:p>
            <a:pPr marL="1200150" lvl="1" indent="-457200">
              <a:lnSpc>
                <a:spcPct val="150000"/>
              </a:lnSpc>
            </a:pPr>
            <a:r>
              <a:rPr lang="en-GB" sz="2000" dirty="0"/>
              <a:t>Demo on finding the Annual Report</a:t>
            </a:r>
          </a:p>
          <a:p>
            <a:pPr marL="1200150" lvl="1" indent="-457200">
              <a:lnSpc>
                <a:spcPct val="150000"/>
              </a:lnSpc>
            </a:pPr>
            <a:r>
              <a:rPr lang="en-GB" sz="2000" dirty="0"/>
              <a:t>How we use Annual Report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492F9-AACE-46CA-8CE8-D1850FD37E2C}"/>
              </a:ext>
            </a:extLst>
          </p:cNvPr>
          <p:cNvSpPr txBox="1"/>
          <p:nvPr/>
        </p:nvSpPr>
        <p:spPr>
          <a:xfrm>
            <a:off x="0" y="59370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Questions: </a:t>
            </a:r>
            <a:r>
              <a:rPr lang="en-GB" dirty="0">
                <a:hlinkClick r:id="rId2"/>
              </a:rPr>
              <a:t>www.slido.com</a:t>
            </a:r>
            <a:endParaRPr lang="en-GB" dirty="0"/>
          </a:p>
          <a:p>
            <a:r>
              <a:rPr lang="en-GB" dirty="0"/>
              <a:t>Event code #7463</a:t>
            </a:r>
          </a:p>
        </p:txBody>
      </p:sp>
    </p:spTree>
    <p:extLst>
      <p:ext uri="{BB962C8B-B14F-4D97-AF65-F5344CB8AC3E}">
        <p14:creationId xmlns:p14="http://schemas.microsoft.com/office/powerpoint/2010/main" val="108414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8707-4859-46E4-9632-F698DF72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Researchfish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DD8B-D573-471E-BCAD-2E6FFAAF9B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Some grants ending between 1 October 2019 – 30 September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Not all grants will be reporting through </a:t>
            </a:r>
            <a:r>
              <a:rPr lang="en-GB" dirty="0" err="1"/>
              <a:t>Researchfish</a:t>
            </a:r>
            <a:r>
              <a:rPr lang="en-GB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 list of schemes can be found on the website:</a:t>
            </a:r>
          </a:p>
          <a:p>
            <a:pPr lvl="1" indent="0">
              <a:lnSpc>
                <a:spcPct val="150000"/>
              </a:lnSpc>
              <a:buNone/>
            </a:pPr>
            <a:r>
              <a:rPr lang="en-GB" dirty="0">
                <a:hlinkClick r:id="rId2"/>
              </a:rPr>
              <a:t>https://wellcome.ac.uk/funding/guidance/end-grant-reporting</a:t>
            </a:r>
            <a:endParaRPr lang="en-GB" dirty="0"/>
          </a:p>
          <a:p>
            <a:pPr lvl="1" indent="0">
              <a:lnSpc>
                <a:spcPct val="150000"/>
              </a:lnSpc>
              <a:buNone/>
            </a:pPr>
            <a:r>
              <a:rPr lang="en-GB" dirty="0"/>
              <a:t>Or search ‘end of grant reporting’ on wellcome.ac.uk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F7558-4649-4EB8-9D85-DFAEE7845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262CC-BA83-47A5-A8DA-2D1B89B17641}"/>
              </a:ext>
            </a:extLst>
          </p:cNvPr>
          <p:cNvSpPr txBox="1"/>
          <p:nvPr/>
        </p:nvSpPr>
        <p:spPr>
          <a:xfrm>
            <a:off x="0" y="59370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Questions: </a:t>
            </a:r>
            <a:r>
              <a:rPr lang="en-GB" dirty="0">
                <a:hlinkClick r:id="rId3"/>
              </a:rPr>
              <a:t>www.slido.com</a:t>
            </a:r>
            <a:endParaRPr lang="en-GB" dirty="0"/>
          </a:p>
          <a:p>
            <a:r>
              <a:rPr lang="en-GB" dirty="0"/>
              <a:t>Event code #7463</a:t>
            </a:r>
          </a:p>
        </p:txBody>
      </p:sp>
    </p:spTree>
    <p:extLst>
      <p:ext uri="{BB962C8B-B14F-4D97-AF65-F5344CB8AC3E}">
        <p14:creationId xmlns:p14="http://schemas.microsoft.com/office/powerpoint/2010/main" val="348005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8707-4859-46E4-9632-F698DF72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Researchfish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F7558-4649-4EB8-9D85-DFAEE7845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FB64F-4C88-4C50-9F62-71FC0D621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65" y="0"/>
            <a:ext cx="10725307" cy="63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1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2FC1D-32A0-44D1-A57E-729A3DC2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7" y="34924"/>
            <a:ext cx="11105481" cy="65135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37D3E-1519-4BB3-B0FD-2406A8471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3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8707-4859-46E4-9632-F698DF72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Researchfish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DD8B-D573-471E-BCAD-2E6FFAAF9B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Unsure if the grant uses </a:t>
            </a:r>
            <a:r>
              <a:rPr lang="en-GB" dirty="0" err="1"/>
              <a:t>Researchfish</a:t>
            </a:r>
            <a:r>
              <a:rPr lang="en-GB" dirty="0"/>
              <a:t>?</a:t>
            </a:r>
          </a:p>
          <a:p>
            <a:pPr lvl="1" indent="0">
              <a:lnSpc>
                <a:spcPct val="150000"/>
              </a:lnSpc>
              <a:buNone/>
            </a:pPr>
            <a:r>
              <a:rPr lang="en-GB" dirty="0">
                <a:hlinkClick r:id="rId3"/>
              </a:rPr>
              <a:t>grantenquires@wellcome.ac.uk</a:t>
            </a:r>
            <a:r>
              <a:rPr lang="en-GB" dirty="0"/>
              <a:t> </a:t>
            </a:r>
          </a:p>
          <a:p>
            <a:pPr lvl="1" indent="0">
              <a:lnSpc>
                <a:spcPct val="150000"/>
              </a:lnSpc>
              <a:buNone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Wellcome</a:t>
            </a:r>
            <a:r>
              <a:rPr lang="en-GB" dirty="0"/>
              <a:t> uses </a:t>
            </a:r>
            <a:r>
              <a:rPr lang="en-GB" dirty="0" err="1"/>
              <a:t>Researchfish</a:t>
            </a:r>
            <a:r>
              <a:rPr lang="en-GB" dirty="0"/>
              <a:t> for end of grant reporting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F7558-4649-4EB8-9D85-DFAEE7845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321E-A73A-4185-9D4B-206B21ED0A64}"/>
              </a:ext>
            </a:extLst>
          </p:cNvPr>
          <p:cNvSpPr txBox="1"/>
          <p:nvPr/>
        </p:nvSpPr>
        <p:spPr>
          <a:xfrm>
            <a:off x="0" y="59370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Questions: </a:t>
            </a:r>
            <a:r>
              <a:rPr lang="en-GB" dirty="0">
                <a:hlinkClick r:id="rId4"/>
              </a:rPr>
              <a:t>www.slido.com</a:t>
            </a:r>
            <a:endParaRPr lang="en-GB" dirty="0"/>
          </a:p>
          <a:p>
            <a:r>
              <a:rPr lang="en-GB" dirty="0"/>
              <a:t>Event code #7463</a:t>
            </a:r>
          </a:p>
        </p:txBody>
      </p:sp>
    </p:spTree>
    <p:extLst>
      <p:ext uri="{BB962C8B-B14F-4D97-AF65-F5344CB8AC3E}">
        <p14:creationId xmlns:p14="http://schemas.microsoft.com/office/powerpoint/2010/main" val="221004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8707-4859-46E4-9632-F698DF72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Researchfish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DD8B-D573-471E-BCAD-2E6FFAAF9B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Grant holders can enter outputs into </a:t>
            </a:r>
            <a:r>
              <a:rPr lang="en-GB" dirty="0" err="1"/>
              <a:t>Researchfish</a:t>
            </a:r>
            <a:r>
              <a:rPr lang="en-GB" dirty="0"/>
              <a:t> now.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Submission period is </a:t>
            </a:r>
            <a:r>
              <a:rPr lang="en-GB" b="1" dirty="0"/>
              <a:t>3 February to 12 March 17:00 (GMT)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F7558-4649-4EB8-9D85-DFAEE7845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C38A6-CA39-44D3-A81C-6B0457F554CC}"/>
              </a:ext>
            </a:extLst>
          </p:cNvPr>
          <p:cNvSpPr txBox="1"/>
          <p:nvPr/>
        </p:nvSpPr>
        <p:spPr>
          <a:xfrm>
            <a:off x="0" y="59370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Questions: </a:t>
            </a:r>
            <a:r>
              <a:rPr lang="en-GB" dirty="0">
                <a:hlinkClick r:id="rId2"/>
              </a:rPr>
              <a:t>www.slido.com</a:t>
            </a:r>
            <a:endParaRPr lang="en-GB" dirty="0"/>
          </a:p>
          <a:p>
            <a:r>
              <a:rPr lang="en-GB" dirty="0"/>
              <a:t>Event code #7463</a:t>
            </a:r>
          </a:p>
        </p:txBody>
      </p:sp>
    </p:spTree>
    <p:extLst>
      <p:ext uri="{BB962C8B-B14F-4D97-AF65-F5344CB8AC3E}">
        <p14:creationId xmlns:p14="http://schemas.microsoft.com/office/powerpoint/2010/main" val="321163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8707-4859-46E4-9632-F698DF72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Researchfish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DD8B-D573-471E-BCAD-2E6FFAAF9B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Grantholder</a:t>
            </a:r>
            <a:r>
              <a:rPr lang="en-GB" dirty="0"/>
              <a:t> has left the university?</a:t>
            </a:r>
          </a:p>
          <a:p>
            <a:pPr lvl="1" indent="0">
              <a:lnSpc>
                <a:spcPct val="150000"/>
              </a:lnSpc>
              <a:buNone/>
            </a:pPr>
            <a:r>
              <a:rPr lang="en-GB" dirty="0">
                <a:hlinkClick r:id="rId2"/>
              </a:rPr>
              <a:t>grantenquires@wellcome.ac.uk</a:t>
            </a:r>
            <a:endParaRPr lang="en-GB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GB" dirty="0"/>
              <a:t>System issues – contact </a:t>
            </a:r>
            <a:r>
              <a:rPr lang="en-GB" dirty="0" err="1"/>
              <a:t>Researchfish</a:t>
            </a:r>
            <a:r>
              <a:rPr lang="en-GB" dirty="0"/>
              <a:t>:</a:t>
            </a:r>
          </a:p>
          <a:p>
            <a:pPr lvl="1" indent="0">
              <a:lnSpc>
                <a:spcPct val="150000"/>
              </a:lnSpc>
              <a:buNone/>
            </a:pPr>
            <a:r>
              <a:rPr lang="en-GB" dirty="0"/>
              <a:t> </a:t>
            </a:r>
            <a:r>
              <a:rPr lang="en-GB" dirty="0">
                <a:hlinkClick r:id="rId3"/>
              </a:rPr>
              <a:t>support@researchfish.com </a:t>
            </a:r>
            <a:endParaRPr lang="en-GB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F7558-4649-4EB8-9D85-DFAEE7845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3F43C-809F-4D44-AA8F-32A5829381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B6F8B-860E-455B-9194-72CFD2BC9A30}"/>
              </a:ext>
            </a:extLst>
          </p:cNvPr>
          <p:cNvSpPr txBox="1"/>
          <p:nvPr/>
        </p:nvSpPr>
        <p:spPr>
          <a:xfrm>
            <a:off x="0" y="59370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Questions: </a:t>
            </a:r>
            <a:r>
              <a:rPr lang="en-GB" dirty="0">
                <a:hlinkClick r:id="rId4"/>
              </a:rPr>
              <a:t>www.slido.com</a:t>
            </a:r>
            <a:endParaRPr lang="en-GB" dirty="0"/>
          </a:p>
          <a:p>
            <a:r>
              <a:rPr lang="en-GB" dirty="0"/>
              <a:t>Event code #7463</a:t>
            </a:r>
          </a:p>
        </p:txBody>
      </p:sp>
    </p:spTree>
    <p:extLst>
      <p:ext uri="{BB962C8B-B14F-4D97-AF65-F5344CB8AC3E}">
        <p14:creationId xmlns:p14="http://schemas.microsoft.com/office/powerpoint/2010/main" val="1745428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llcome Theme_PC">
      <a:dk1>
        <a:srgbClr val="003170"/>
      </a:dk1>
      <a:lt1>
        <a:sysClr val="window" lastClr="FFFFFF"/>
      </a:lt1>
      <a:dk2>
        <a:srgbClr val="000000"/>
      </a:dk2>
      <a:lt2>
        <a:srgbClr val="FF0F2D"/>
      </a:lt2>
      <a:accent1>
        <a:srgbClr val="60BFCE"/>
      </a:accent1>
      <a:accent2>
        <a:srgbClr val="FFEB00"/>
      </a:accent2>
      <a:accent3>
        <a:srgbClr val="90C878"/>
      </a:accent3>
      <a:accent4>
        <a:srgbClr val="831E29"/>
      </a:accent4>
      <a:accent5>
        <a:srgbClr val="ED858E"/>
      </a:accent5>
      <a:accent6>
        <a:srgbClr val="464749"/>
      </a:accent6>
      <a:hlink>
        <a:srgbClr val="51B2C3"/>
      </a:hlink>
      <a:folHlink>
        <a:srgbClr val="90C878"/>
      </a:folHlink>
    </a:clrScheme>
    <a:fontScheme name="Wellcome Fonts">
      <a:majorFont>
        <a:latin typeface="Wellcom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BFC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1ff0096c7424bf0bd209cbf7b750ba2 xmlns="3d57f92d-411f-42b2-840b-029c8c196749">
      <Terms xmlns="http://schemas.microsoft.com/office/infopath/2007/PartnerControls"/>
    </f1ff0096c7424bf0bd209cbf7b750ba2>
    <c06429547b0342eebcacab2061d19f6f xmlns="3d57f92d-411f-42b2-840b-029c8c196749">
      <Terms xmlns="http://schemas.microsoft.com/office/infopath/2007/PartnerControls"/>
    </c06429547b0342eebcacab2061d19f6f>
    <TaxCatchAll xmlns="037fb88e-f71d-4ff6-945c-ae391dca3cfd"/>
    <SharedWithUsers xmlns="634722c7-bce7-4f05-933b-413ff3d276a2">
      <UserInfo>
        <DisplayName>Katherine Joslin</DisplayName>
        <AccountId>532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5F12DD32C444480A3BEEA07863F42" ma:contentTypeVersion="10" ma:contentTypeDescription="Create a new document." ma:contentTypeScope="" ma:versionID="434e1f043a92de6f04abf71d3c04db33">
  <xsd:schema xmlns:xsd="http://www.w3.org/2001/XMLSchema" xmlns:xs="http://www.w3.org/2001/XMLSchema" xmlns:p="http://schemas.microsoft.com/office/2006/metadata/properties" xmlns:ns2="3d57f92d-411f-42b2-840b-029c8c196749" xmlns:ns3="037fb88e-f71d-4ff6-945c-ae391dca3cfd" xmlns:ns4="634722c7-bce7-4f05-933b-413ff3d276a2" targetNamespace="http://schemas.microsoft.com/office/2006/metadata/properties" ma:root="true" ma:fieldsID="5cdf8454ab183ca86157ccd2522e809f" ns2:_="" ns3:_="" ns4:_="">
    <xsd:import namespace="3d57f92d-411f-42b2-840b-029c8c196749"/>
    <xsd:import namespace="037fb88e-f71d-4ff6-945c-ae391dca3cfd"/>
    <xsd:import namespace="634722c7-bce7-4f05-933b-413ff3d276a2"/>
    <xsd:element name="properties">
      <xsd:complexType>
        <xsd:sequence>
          <xsd:element name="documentManagement">
            <xsd:complexType>
              <xsd:all>
                <xsd:element ref="ns2:c06429547b0342eebcacab2061d19f6f" minOccurs="0"/>
                <xsd:element ref="ns2:f1ff0096c7424bf0bd209cbf7b750ba2" minOccurs="0"/>
                <xsd:element ref="ns3:TaxCatchAll" minOccurs="0"/>
                <xsd:element ref="ns2:MediaServiceMetadata" minOccurs="0"/>
                <xsd:element ref="ns2:MediaServiceFastMetadata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7f92d-411f-42b2-840b-029c8c196749" elementFormDefault="qualified">
    <xsd:import namespace="http://schemas.microsoft.com/office/2006/documentManagement/types"/>
    <xsd:import namespace="http://schemas.microsoft.com/office/infopath/2007/PartnerControls"/>
    <xsd:element name="c06429547b0342eebcacab2061d19f6f" ma:index="5" nillable="true" ma:taxonomy="true" ma:internalName="c06429547b0342eebcacab2061d19f6f" ma:taxonomyFieldName="Area" ma:displayName="Area" ma:readOnly="false" ma:default="" ma:fieldId="{c0642954-7b03-42ee-bcac-ab2061d19f6f}" ma:sspId="ee4687d4-d401-48a0-a431-00c5a67016ec" ma:termSetId="70d3db76-8d51-434c-8b30-7340d7e62dd6" ma:anchorId="d4ccf06b-48f9-4c34-8c45-4ba70c962257" ma:open="true" ma:isKeyword="false">
      <xsd:complexType>
        <xsd:sequence>
          <xsd:element ref="pc:Terms" minOccurs="0" maxOccurs="1"/>
        </xsd:sequence>
      </xsd:complexType>
    </xsd:element>
    <xsd:element name="f1ff0096c7424bf0bd209cbf7b750ba2" ma:index="7" nillable="true" ma:taxonomy="true" ma:internalName="f1ff0096c7424bf0bd209cbf7b750ba2" ma:taxonomyFieldName="Document_x0020_Type" ma:displayName="Document Type" ma:readOnly="false" ma:default="" ma:fieldId="{f1ff0096-c742-4bf0-bd20-9cbf7b750ba2}" ma:sspId="ee4687d4-d401-48a0-a431-00c5a67016ec" ma:termSetId="70d3db76-8d51-434c-8b30-7340d7e62dd6" ma:anchorId="b32176be-5f68-4f6d-a5d5-f82a22e1e546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fb88e-f71d-4ff6-945c-ae391dca3cf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92857e6-cbd7-4366-94f6-e1d90da678dd}" ma:internalName="TaxCatchAll" ma:showField="CatchAllData" ma:web="fb2d1500-4733-4c09-afe5-864e10917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722c7-bce7-4f05-933b-413ff3d276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54AA06-1F33-42E6-AE6F-F605B373C491}">
  <ds:schemaRefs>
    <ds:schemaRef ds:uri="http://purl.org/dc/elements/1.1/"/>
    <ds:schemaRef ds:uri="http://schemas.microsoft.com/office/2006/metadata/properties"/>
    <ds:schemaRef ds:uri="http://purl.org/dc/terms/"/>
    <ds:schemaRef ds:uri="3d57f92d-411f-42b2-840b-029c8c196749"/>
    <ds:schemaRef ds:uri="http://schemas.microsoft.com/office/2006/documentManagement/types"/>
    <ds:schemaRef ds:uri="634722c7-bce7-4f05-933b-413ff3d276a2"/>
    <ds:schemaRef ds:uri="http://schemas.microsoft.com/office/infopath/2007/PartnerControls"/>
    <ds:schemaRef ds:uri="http://schemas.openxmlformats.org/package/2006/metadata/core-properties"/>
    <ds:schemaRef ds:uri="037fb88e-f71d-4ff6-945c-ae391dca3cf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8D73F4-17DE-4FCB-A6DC-98D8EFBAC7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715F8D-C394-4A55-838E-156A7B89C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57f92d-411f-42b2-840b-029c8c196749"/>
    <ds:schemaRef ds:uri="037fb88e-f71d-4ff6-945c-ae391dca3cfd"/>
    <ds:schemaRef ds:uri="634722c7-bce7-4f05-933b-413ff3d27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16x9 Presentation_Fully branded</Template>
  <TotalTime>746</TotalTime>
  <Words>725</Words>
  <Application>Microsoft Office PowerPoint</Application>
  <PresentationFormat>Custom</PresentationFormat>
  <Paragraphs>136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</vt:lpstr>
      <vt:lpstr>Wellcome</vt:lpstr>
      <vt:lpstr>Wellcome Bold</vt:lpstr>
      <vt:lpstr>Office Theme</vt:lpstr>
      <vt:lpstr>Wellcome Researchfish Submission &amp; Annual Reporting 2020</vt:lpstr>
      <vt:lpstr>Presenters</vt:lpstr>
      <vt:lpstr>Agenda</vt:lpstr>
      <vt:lpstr>Researchfish</vt:lpstr>
      <vt:lpstr>Researchfish</vt:lpstr>
      <vt:lpstr>PowerPoint Presentation</vt:lpstr>
      <vt:lpstr>Researchfish</vt:lpstr>
      <vt:lpstr>Researchfish</vt:lpstr>
      <vt:lpstr>Researchfish</vt:lpstr>
      <vt:lpstr>How we use Researchfish data</vt:lpstr>
      <vt:lpstr>Use case 1: improving our identification of academic research outputs such as papers, databases, books and monographs</vt:lpstr>
      <vt:lpstr>Use case 2: monitoring translational outputs and follow-on of grants</vt:lpstr>
      <vt:lpstr>Annual Report</vt:lpstr>
      <vt:lpstr>PowerPoint Presentation</vt:lpstr>
      <vt:lpstr>PowerPoint Presentation</vt:lpstr>
      <vt:lpstr>PowerPoint Presentation</vt:lpstr>
      <vt:lpstr>PowerPoint Presentation</vt:lpstr>
      <vt:lpstr>Annual report</vt:lpstr>
      <vt:lpstr>How we use Annual progress reporting data</vt:lpstr>
      <vt:lpstr>Thanks!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Mal</dc:creator>
  <cp:lastModifiedBy>Paul Mal</cp:lastModifiedBy>
  <cp:revision>88</cp:revision>
  <cp:lastPrinted>2016-06-24T10:07:51Z</cp:lastPrinted>
  <dcterms:created xsi:type="dcterms:W3CDTF">2019-11-19T09:28:02Z</dcterms:created>
  <dcterms:modified xsi:type="dcterms:W3CDTF">2020-01-14T11:12:29Z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0x0101000255F12DD32C444480A3BEEA07863F42</vt:lpwstr>
  </property>
  <property fmtid="{D5CDD505-2E9C-101B-9397-08002B2CF9AE}" pid="3" name="Area">
    <vt:lpwstr/>
  </property>
  <property fmtid="{D5CDD505-2E9C-101B-9397-08002B2CF9AE}" pid="4" name="Document Type">
    <vt:lpwstr/>
  </property>
</Properties>
</file>